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iamusic.com/products/P-628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Positioning Singers for Optimal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Warren</a:t>
            </a:r>
          </a:p>
          <a:p>
            <a:r>
              <a:rPr lang="en-US" dirty="0" smtClean="0"/>
              <a:t>Director of Choral </a:t>
            </a:r>
            <a:r>
              <a:rPr lang="en-US" dirty="0" err="1" smtClean="0"/>
              <a:t>Activties</a:t>
            </a:r>
            <a:endParaRPr lang="en-US" dirty="0" smtClean="0"/>
          </a:p>
          <a:p>
            <a:r>
              <a:rPr lang="en-US" dirty="0" smtClean="0"/>
              <a:t>Syracuse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Riser 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– clear sound in back if you have a shell or hard surface</a:t>
            </a:r>
          </a:p>
          <a:p>
            <a:r>
              <a:rPr lang="en-US" dirty="0" smtClean="0"/>
              <a:t>Or tenor and basses in back if they are outnumbered</a:t>
            </a:r>
          </a:p>
          <a:p>
            <a:r>
              <a:rPr lang="en-US" dirty="0" smtClean="0"/>
              <a:t>Larger voices interior</a:t>
            </a:r>
          </a:p>
          <a:p>
            <a:r>
              <a:rPr lang="en-US" dirty="0" smtClean="0"/>
              <a:t>Front row is a wild card</a:t>
            </a:r>
          </a:p>
          <a:p>
            <a:r>
              <a:rPr lang="en-US" dirty="0" smtClean="0"/>
              <a:t>Make sure singers can hear other parts and their own (ribbons)</a:t>
            </a:r>
          </a:p>
          <a:p>
            <a:r>
              <a:rPr lang="en-US" dirty="0" smtClean="0"/>
              <a:t>Experiment – endless possibilities</a:t>
            </a:r>
          </a:p>
          <a:p>
            <a:r>
              <a:rPr lang="en-US" dirty="0" smtClean="0"/>
              <a:t>Contrapuntal music – sections</a:t>
            </a:r>
          </a:p>
          <a:p>
            <a:r>
              <a:rPr lang="en-US" dirty="0" smtClean="0"/>
              <a:t>Homophonic music - mixed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Riser Positions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Row Sections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963330"/>
              </p:ext>
            </p:extLst>
          </p:nvPr>
        </p:nvGraphicFramePr>
        <p:xfrm>
          <a:off x="274319" y="2975954"/>
          <a:ext cx="11662756" cy="1587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7236">
                  <a:extLst>
                    <a:ext uri="{9D8B030D-6E8A-4147-A177-3AD203B41FA5}">
                      <a16:colId xmlns:a16="http://schemas.microsoft.com/office/drawing/2014/main" val="975827364"/>
                    </a:ext>
                  </a:extLst>
                </a:gridCol>
                <a:gridCol w="728865">
                  <a:extLst>
                    <a:ext uri="{9D8B030D-6E8A-4147-A177-3AD203B41FA5}">
                      <a16:colId xmlns:a16="http://schemas.microsoft.com/office/drawing/2014/main" val="3534085291"/>
                    </a:ext>
                  </a:extLst>
                </a:gridCol>
                <a:gridCol w="662606">
                  <a:extLst>
                    <a:ext uri="{9D8B030D-6E8A-4147-A177-3AD203B41FA5}">
                      <a16:colId xmlns:a16="http://schemas.microsoft.com/office/drawing/2014/main" val="23677878"/>
                    </a:ext>
                  </a:extLst>
                </a:gridCol>
                <a:gridCol w="588176">
                  <a:extLst>
                    <a:ext uri="{9D8B030D-6E8A-4147-A177-3AD203B41FA5}">
                      <a16:colId xmlns:a16="http://schemas.microsoft.com/office/drawing/2014/main" val="2869021156"/>
                    </a:ext>
                  </a:extLst>
                </a:gridCol>
                <a:gridCol w="663513">
                  <a:extLst>
                    <a:ext uri="{9D8B030D-6E8A-4147-A177-3AD203B41FA5}">
                      <a16:colId xmlns:a16="http://schemas.microsoft.com/office/drawing/2014/main" val="2545848408"/>
                    </a:ext>
                  </a:extLst>
                </a:gridCol>
                <a:gridCol w="637190">
                  <a:extLst>
                    <a:ext uri="{9D8B030D-6E8A-4147-A177-3AD203B41FA5}">
                      <a16:colId xmlns:a16="http://schemas.microsoft.com/office/drawing/2014/main" val="918670542"/>
                    </a:ext>
                  </a:extLst>
                </a:gridCol>
                <a:gridCol w="640820">
                  <a:extLst>
                    <a:ext uri="{9D8B030D-6E8A-4147-A177-3AD203B41FA5}">
                      <a16:colId xmlns:a16="http://schemas.microsoft.com/office/drawing/2014/main" val="3274284664"/>
                    </a:ext>
                  </a:extLst>
                </a:gridCol>
                <a:gridCol w="651713">
                  <a:extLst>
                    <a:ext uri="{9D8B030D-6E8A-4147-A177-3AD203B41FA5}">
                      <a16:colId xmlns:a16="http://schemas.microsoft.com/office/drawing/2014/main" val="3050698899"/>
                    </a:ext>
                  </a:extLst>
                </a:gridCol>
                <a:gridCol w="615406">
                  <a:extLst>
                    <a:ext uri="{9D8B030D-6E8A-4147-A177-3AD203B41FA5}">
                      <a16:colId xmlns:a16="http://schemas.microsoft.com/office/drawing/2014/main" val="3629929897"/>
                    </a:ext>
                  </a:extLst>
                </a:gridCol>
                <a:gridCol w="631744">
                  <a:extLst>
                    <a:ext uri="{9D8B030D-6E8A-4147-A177-3AD203B41FA5}">
                      <a16:colId xmlns:a16="http://schemas.microsoft.com/office/drawing/2014/main" val="3700839317"/>
                    </a:ext>
                  </a:extLst>
                </a:gridCol>
                <a:gridCol w="701635">
                  <a:extLst>
                    <a:ext uri="{9D8B030D-6E8A-4147-A177-3AD203B41FA5}">
                      <a16:colId xmlns:a16="http://schemas.microsoft.com/office/drawing/2014/main" val="3529567945"/>
                    </a:ext>
                  </a:extLst>
                </a:gridCol>
                <a:gridCol w="672589">
                  <a:extLst>
                    <a:ext uri="{9D8B030D-6E8A-4147-A177-3AD203B41FA5}">
                      <a16:colId xmlns:a16="http://schemas.microsoft.com/office/drawing/2014/main" val="3269637619"/>
                    </a:ext>
                  </a:extLst>
                </a:gridCol>
                <a:gridCol w="619036">
                  <a:extLst>
                    <a:ext uri="{9D8B030D-6E8A-4147-A177-3AD203B41FA5}">
                      <a16:colId xmlns:a16="http://schemas.microsoft.com/office/drawing/2014/main" val="2674190207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734437882"/>
                    </a:ext>
                  </a:extLst>
                </a:gridCol>
                <a:gridCol w="623575">
                  <a:extLst>
                    <a:ext uri="{9D8B030D-6E8A-4147-A177-3AD203B41FA5}">
                      <a16:colId xmlns:a16="http://schemas.microsoft.com/office/drawing/2014/main" val="3026494994"/>
                    </a:ext>
                  </a:extLst>
                </a:gridCol>
                <a:gridCol w="665329">
                  <a:extLst>
                    <a:ext uri="{9D8B030D-6E8A-4147-A177-3AD203B41FA5}">
                      <a16:colId xmlns:a16="http://schemas.microsoft.com/office/drawing/2014/main" val="2278408909"/>
                    </a:ext>
                  </a:extLst>
                </a:gridCol>
                <a:gridCol w="629929">
                  <a:extLst>
                    <a:ext uri="{9D8B030D-6E8A-4147-A177-3AD203B41FA5}">
                      <a16:colId xmlns:a16="http://schemas.microsoft.com/office/drawing/2014/main" val="1341068788"/>
                    </a:ext>
                  </a:extLst>
                </a:gridCol>
                <a:gridCol w="593621">
                  <a:extLst>
                    <a:ext uri="{9D8B030D-6E8A-4147-A177-3AD203B41FA5}">
                      <a16:colId xmlns:a16="http://schemas.microsoft.com/office/drawing/2014/main" val="1927322980"/>
                    </a:ext>
                  </a:extLst>
                </a:gridCol>
              </a:tblGrid>
              <a:tr h="7938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203072"/>
                  </a:ext>
                </a:extLst>
              </a:tr>
              <a:tr h="7938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45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Row Sections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758152"/>
              </p:ext>
            </p:extLst>
          </p:nvPr>
        </p:nvGraphicFramePr>
        <p:xfrm>
          <a:off x="390692" y="2709948"/>
          <a:ext cx="11396754" cy="24273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{D113A9D2-9D6B-4929-AA2D-F23B5EE8CBE7}</a:tableStyleId>
              </a:tblPr>
              <a:tblGrid>
                <a:gridCol w="836966">
                  <a:extLst>
                    <a:ext uri="{9D8B030D-6E8A-4147-A177-3AD203B41FA5}">
                      <a16:colId xmlns:a16="http://schemas.microsoft.com/office/drawing/2014/main" val="414184821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457973016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4148425086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228125115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062867597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469749488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2983919190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890815679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926268438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548359346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03853882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96233767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885119418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84760425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93377221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1745304227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935114114"/>
                    </a:ext>
                  </a:extLst>
                </a:gridCol>
                <a:gridCol w="621164">
                  <a:extLst>
                    <a:ext uri="{9D8B030D-6E8A-4147-A177-3AD203B41FA5}">
                      <a16:colId xmlns:a16="http://schemas.microsoft.com/office/drawing/2014/main" val="3159599603"/>
                    </a:ext>
                  </a:extLst>
                </a:gridCol>
              </a:tblGrid>
              <a:tr h="60682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B6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B4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B1</a:t>
                      </a:r>
                      <a:endParaRPr lang="en-US" sz="24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T7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T6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T1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T2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506020"/>
                  </a:ext>
                </a:extLst>
              </a:tr>
              <a:tr h="606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B9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B5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B2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T9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T5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T3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T4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9343403"/>
                  </a:ext>
                </a:extLst>
              </a:tr>
              <a:tr h="60682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S2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S4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S6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S9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A1</a:t>
                      </a:r>
                      <a:endParaRPr lang="en-US" sz="24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A6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A9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A8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705786"/>
                  </a:ext>
                </a:extLst>
              </a:tr>
              <a:tr h="606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 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S1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S5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A2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A4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A5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862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2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Row Mixed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98652"/>
              </p:ext>
            </p:extLst>
          </p:nvPr>
        </p:nvGraphicFramePr>
        <p:xfrm>
          <a:off x="315884" y="3433158"/>
          <a:ext cx="11687700" cy="1544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0759">
                  <a:extLst>
                    <a:ext uri="{9D8B030D-6E8A-4147-A177-3AD203B41FA5}">
                      <a16:colId xmlns:a16="http://schemas.microsoft.com/office/drawing/2014/main" val="327047737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733055941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927454979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748632968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795721767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601391321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262012699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35628298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98170494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487969356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61674821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005271627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403714688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710307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14380809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830924369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75830037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445981392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603119567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620324850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764374923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4225070890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476434433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4074191800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29392813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4264973786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476468734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118158966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924042032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397041180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490528115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188154626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364330366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737084581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4266571153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3995594991"/>
                    </a:ext>
                  </a:extLst>
                </a:gridCol>
                <a:gridCol w="305139">
                  <a:extLst>
                    <a:ext uri="{9D8B030D-6E8A-4147-A177-3AD203B41FA5}">
                      <a16:colId xmlns:a16="http://schemas.microsoft.com/office/drawing/2014/main" val="2707098356"/>
                    </a:ext>
                  </a:extLst>
                </a:gridCol>
                <a:gridCol w="261937">
                  <a:extLst>
                    <a:ext uri="{9D8B030D-6E8A-4147-A177-3AD203B41FA5}">
                      <a16:colId xmlns:a16="http://schemas.microsoft.com/office/drawing/2014/main" val="1927755792"/>
                    </a:ext>
                  </a:extLst>
                </a:gridCol>
              </a:tblGrid>
              <a:tr h="75645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S1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B1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T8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S9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B8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A6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T1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S2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A5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T9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S6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B9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A7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T2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S5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T6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20140"/>
                  </a:ext>
                </a:extLst>
              </a:tr>
              <a:tr h="7880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A2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T7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S8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B6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A9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B2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S7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B7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A8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T3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A1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B5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82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Row Mixed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55763"/>
              </p:ext>
            </p:extLst>
          </p:nvPr>
        </p:nvGraphicFramePr>
        <p:xfrm>
          <a:off x="374078" y="2768137"/>
          <a:ext cx="11429988" cy="23275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480151">
                  <a:extLst>
                    <a:ext uri="{9D8B030D-6E8A-4147-A177-3AD203B41FA5}">
                      <a16:colId xmlns:a16="http://schemas.microsoft.com/office/drawing/2014/main" val="3626446268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626453613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967740255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693552622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1520281187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705589807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567640578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3392215247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1102336717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661890517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369377335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945640090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54011753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08864282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065037971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839751661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3751830481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102827554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3258663512"/>
                    </a:ext>
                  </a:extLst>
                </a:gridCol>
                <a:gridCol w="480151">
                  <a:extLst>
                    <a:ext uri="{9D8B030D-6E8A-4147-A177-3AD203B41FA5}">
                      <a16:colId xmlns:a16="http://schemas.microsoft.com/office/drawing/2014/main" val="2118655654"/>
                    </a:ext>
                  </a:extLst>
                </a:gridCol>
                <a:gridCol w="469431">
                  <a:extLst>
                    <a:ext uri="{9D8B030D-6E8A-4147-A177-3AD203B41FA5}">
                      <a16:colId xmlns:a16="http://schemas.microsoft.com/office/drawing/2014/main" val="670129747"/>
                    </a:ext>
                  </a:extLst>
                </a:gridCol>
                <a:gridCol w="469431">
                  <a:extLst>
                    <a:ext uri="{9D8B030D-6E8A-4147-A177-3AD203B41FA5}">
                      <a16:colId xmlns:a16="http://schemas.microsoft.com/office/drawing/2014/main" val="1025181671"/>
                    </a:ext>
                  </a:extLst>
                </a:gridCol>
                <a:gridCol w="469431">
                  <a:extLst>
                    <a:ext uri="{9D8B030D-6E8A-4147-A177-3AD203B41FA5}">
                      <a16:colId xmlns:a16="http://schemas.microsoft.com/office/drawing/2014/main" val="1255105877"/>
                    </a:ext>
                  </a:extLst>
                </a:gridCol>
                <a:gridCol w="418675">
                  <a:extLst>
                    <a:ext uri="{9D8B030D-6E8A-4147-A177-3AD203B41FA5}">
                      <a16:colId xmlns:a16="http://schemas.microsoft.com/office/drawing/2014/main" val="790779481"/>
                    </a:ext>
                  </a:extLst>
                </a:gridCol>
              </a:tblGrid>
              <a:tr h="58189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FF00"/>
                          </a:highlight>
                        </a:rPr>
                        <a:t>S4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00"/>
                          </a:highlight>
                        </a:rPr>
                        <a:t>B1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00"/>
                          </a:highlight>
                        </a:rPr>
                        <a:t>B2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FF"/>
                          </a:highlight>
                        </a:rPr>
                        <a:t>A3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00FF"/>
                          </a:highlight>
                        </a:rPr>
                        <a:t>T8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FF00"/>
                          </a:highlight>
                        </a:rPr>
                        <a:t>S9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00"/>
                          </a:highlight>
                        </a:rPr>
                        <a:t>B8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FF"/>
                          </a:highlight>
                        </a:rPr>
                        <a:t>A6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00FF"/>
                          </a:highlight>
                        </a:rPr>
                        <a:t>T1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 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9808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 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FF00"/>
                          </a:highlight>
                        </a:rPr>
                        <a:t>S2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00"/>
                          </a:highlight>
                        </a:rPr>
                        <a:t>B3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FF"/>
                          </a:highlight>
                        </a:rPr>
                        <a:t>A4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00FF"/>
                          </a:highlight>
                        </a:rPr>
                        <a:t>T6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effectLst/>
                          <a:highlight>
                            <a:srgbClr val="FFFF00"/>
                          </a:highlight>
                        </a:rPr>
                        <a:t>S6</a:t>
                      </a:r>
                      <a:endParaRPr lang="en-US" sz="28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FF00"/>
                          </a:highlight>
                        </a:rPr>
                        <a:t>S7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00"/>
                          </a:highlight>
                        </a:rPr>
                        <a:t>B7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FF"/>
                          </a:highlight>
                        </a:rPr>
                        <a:t>A9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00FF"/>
                          </a:highlight>
                        </a:rPr>
                        <a:t>T2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362172"/>
                  </a:ext>
                </a:extLst>
              </a:tr>
              <a:tr h="58189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FF00"/>
                          </a:highlight>
                        </a:rPr>
                        <a:t>S1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00"/>
                          </a:highlight>
                        </a:rPr>
                        <a:t>B4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FF"/>
                          </a:highlight>
                        </a:rPr>
                        <a:t>A1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00FF"/>
                          </a:highlight>
                        </a:rPr>
                        <a:t>T9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00FF"/>
                          </a:highlight>
                        </a:rPr>
                        <a:t>T3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FF00"/>
                          </a:highlight>
                        </a:rPr>
                        <a:t>S5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00"/>
                          </a:highlight>
                        </a:rPr>
                        <a:t>B9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FF"/>
                          </a:highlight>
                        </a:rPr>
                        <a:t>A7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00FF"/>
                          </a:highlight>
                        </a:rPr>
                        <a:t>T4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 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556990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 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FFFF00"/>
                          </a:highlight>
                        </a:rPr>
                        <a:t>S3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highlight>
                            <a:srgbClr val="00FF00"/>
                          </a:highlight>
                        </a:rPr>
                        <a:t>B5</a:t>
                      </a:r>
                      <a:endParaRPr lang="en-US" sz="2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FF"/>
                          </a:highlight>
                        </a:rPr>
                        <a:t>A2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FF00FF"/>
                          </a:highlight>
                        </a:rPr>
                        <a:t>T7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effectLst/>
                          <a:highlight>
                            <a:srgbClr val="FFFF00"/>
                          </a:highlight>
                        </a:rPr>
                        <a:t>S8</a:t>
                      </a:r>
                      <a:endParaRPr lang="en-US" sz="28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highlight>
                            <a:srgbClr val="00FF00"/>
                          </a:highlight>
                        </a:rPr>
                        <a:t>B6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highlight>
                            <a:srgbClr val="00FFFF"/>
                          </a:highlight>
                        </a:rPr>
                        <a:t>A5</a:t>
                      </a:r>
                      <a:endParaRPr lang="en-US" sz="28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17195" algn="ctr"/>
                        </a:tabLst>
                      </a:pPr>
                      <a:r>
                        <a:rPr lang="en-US" sz="2800" b="0" dirty="0">
                          <a:effectLst/>
                          <a:highlight>
                            <a:srgbClr val="00FFFF"/>
                          </a:highlight>
                        </a:rPr>
                        <a:t>A8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17195" algn="ctr"/>
                        </a:tabLst>
                      </a:pPr>
                      <a:r>
                        <a:rPr lang="en-US" sz="2800" b="0" dirty="0">
                          <a:effectLst/>
                          <a:highlight>
                            <a:srgbClr val="FF00FF"/>
                          </a:highlight>
                        </a:rPr>
                        <a:t>T5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3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8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Warren</a:t>
            </a:r>
          </a:p>
          <a:p>
            <a:r>
              <a:rPr lang="en-US" dirty="0" smtClean="0"/>
              <a:t>Director of Choral Activities</a:t>
            </a:r>
          </a:p>
          <a:p>
            <a:r>
              <a:rPr lang="en-US" dirty="0" smtClean="0"/>
              <a:t>Professor of Music</a:t>
            </a:r>
          </a:p>
          <a:p>
            <a:r>
              <a:rPr lang="en-US" dirty="0" smtClean="0"/>
              <a:t>Setnor School of Music</a:t>
            </a:r>
          </a:p>
          <a:p>
            <a:r>
              <a:rPr lang="en-US" dirty="0" smtClean="0"/>
              <a:t>Syracuse University</a:t>
            </a:r>
          </a:p>
          <a:p>
            <a:r>
              <a:rPr lang="en-US" dirty="0" smtClean="0"/>
              <a:t>315-443-4106</a:t>
            </a:r>
          </a:p>
          <a:p>
            <a:r>
              <a:rPr lang="en-US" dirty="0" smtClean="0"/>
              <a:t>jfwarr01@syr.edu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how acoustically matching voices helps each section and entire choir sound better</a:t>
            </a:r>
          </a:p>
          <a:p>
            <a:r>
              <a:rPr lang="en-US" dirty="0" smtClean="0"/>
              <a:t>Demonstrate a sequential procedure for placing singers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tone</a:t>
            </a:r>
          </a:p>
          <a:p>
            <a:r>
              <a:rPr lang="en-US" dirty="0" smtClean="0"/>
              <a:t>Comfortable place for each singer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Weston Noble – Achieving Choral Blend Through Standing Position (DVD from GIA – </a:t>
            </a:r>
            <a:r>
              <a:rPr lang="en-US" dirty="0" smtClean="0">
                <a:hlinkClick r:id="rId2"/>
              </a:rPr>
              <a:t>http://giamusic.com/products/P-628.cfm</a:t>
            </a:r>
            <a:endParaRPr lang="en-US" dirty="0" smtClean="0"/>
          </a:p>
          <a:p>
            <a:r>
              <a:rPr lang="en-US" dirty="0" smtClean="0"/>
              <a:t>Jo-Michael Scheibe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each section individually, away from the rest of the choir</a:t>
            </a:r>
          </a:p>
          <a:p>
            <a:r>
              <a:rPr lang="en-US" dirty="0" smtClean="0"/>
              <a:t>It is unnecessary for anyone to sing alone</a:t>
            </a:r>
          </a:p>
          <a:p>
            <a:r>
              <a:rPr lang="en-US" dirty="0" smtClean="0"/>
              <a:t>Allow singers to give feedback about differences they hear or which position is more comfortable</a:t>
            </a:r>
          </a:p>
          <a:p>
            <a:r>
              <a:rPr lang="en-US" dirty="0" smtClean="0"/>
              <a:t>Use a simple, legato, mid-range melody for each section</a:t>
            </a:r>
          </a:p>
          <a:p>
            <a:r>
              <a:rPr lang="en-US" dirty="0" smtClean="0"/>
              <a:t>Remind singers to sing comfortably</a:t>
            </a:r>
          </a:p>
          <a:p>
            <a:r>
              <a:rPr lang="en-US" dirty="0" smtClean="0"/>
              <a:t>Explain this is not a qualitative, rating system, but an attempt to find the best sound for the section and the most comfortable place for each singer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in random order, single row</a:t>
            </a:r>
          </a:p>
          <a:p>
            <a:r>
              <a:rPr lang="en-US" dirty="0" smtClean="0"/>
              <a:t>Sing the melody together a few times (conductor moves around)</a:t>
            </a:r>
          </a:p>
          <a:p>
            <a:r>
              <a:rPr lang="en-US" dirty="0" smtClean="0"/>
              <a:t>Hear small groups (2-3-4) sing the melody</a:t>
            </a:r>
          </a:p>
          <a:p>
            <a:r>
              <a:rPr lang="en-US" dirty="0" smtClean="0"/>
              <a:t>Select 2 or 3 voices you think will sound good together, or produce the sound you want to hear from the section</a:t>
            </a:r>
          </a:p>
          <a:p>
            <a:r>
              <a:rPr lang="en-US" dirty="0" smtClean="0"/>
              <a:t>Try this pair or trio in every combination</a:t>
            </a:r>
          </a:p>
          <a:p>
            <a:r>
              <a:rPr lang="en-US" dirty="0" smtClean="0"/>
              <a:t>Pick one additional voice and try in each spot</a:t>
            </a:r>
          </a:p>
          <a:p>
            <a:r>
              <a:rPr lang="en-US" dirty="0" smtClean="0"/>
              <a:t>Repeat with each singer until all are placed</a:t>
            </a:r>
          </a:p>
        </p:txBody>
      </p:sp>
    </p:spTree>
    <p:extLst>
      <p:ext uri="{BB962C8B-B14F-4D97-AF65-F5344CB8AC3E}">
        <p14:creationId xmlns:p14="http://schemas.microsoft.com/office/powerpoint/2010/main" val="25782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the section all together</a:t>
            </a:r>
          </a:p>
          <a:p>
            <a:r>
              <a:rPr lang="en-US" dirty="0" smtClean="0"/>
              <a:t>Divide into two or more rows if needed (careful with ends)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to light continuum</a:t>
            </a:r>
          </a:p>
          <a:p>
            <a:r>
              <a:rPr lang="en-US" dirty="0" smtClean="0"/>
              <a:t>Unique voices</a:t>
            </a:r>
          </a:p>
          <a:p>
            <a:r>
              <a:rPr lang="en-US" dirty="0" err="1" smtClean="0"/>
              <a:t>Divisi</a:t>
            </a:r>
            <a:endParaRPr lang="en-US" dirty="0" smtClean="0"/>
          </a:p>
          <a:p>
            <a:r>
              <a:rPr lang="en-US" dirty="0" smtClean="0"/>
              <a:t>Choose tone over height</a:t>
            </a:r>
          </a:p>
          <a:p>
            <a:r>
              <a:rPr lang="en-US" dirty="0" smtClean="0"/>
              <a:t>Music learning formation</a:t>
            </a:r>
          </a:p>
        </p:txBody>
      </p:sp>
    </p:spTree>
    <p:extLst>
      <p:ext uri="{BB962C8B-B14F-4D97-AF65-F5344CB8AC3E}">
        <p14:creationId xmlns:p14="http://schemas.microsoft.com/office/powerpoint/2010/main" val="29879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Matching for Mixed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simple, legato, mid-range, work in the appropriate number of parts</a:t>
            </a:r>
          </a:p>
          <a:p>
            <a:r>
              <a:rPr lang="en-US" dirty="0" smtClean="0"/>
              <a:t>Match two members from outer parts </a:t>
            </a:r>
          </a:p>
          <a:p>
            <a:r>
              <a:rPr lang="en-US" dirty="0" smtClean="0"/>
              <a:t>Add an inner voice on either side</a:t>
            </a:r>
          </a:p>
          <a:p>
            <a:r>
              <a:rPr lang="en-US" dirty="0" smtClean="0"/>
              <a:t>I skip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148</TotalTime>
  <Words>538</Words>
  <Application>Microsoft Office PowerPoint</Application>
  <PresentationFormat>Widescreen</PresentationFormat>
  <Paragraphs>221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Trebuchet MS</vt:lpstr>
      <vt:lpstr>Berlin</vt:lpstr>
      <vt:lpstr>Positioning Singers for Optimal Sound</vt:lpstr>
      <vt:lpstr>Purpose</vt:lpstr>
      <vt:lpstr>Why I do it</vt:lpstr>
      <vt:lpstr>Credit</vt:lpstr>
      <vt:lpstr>General Guidelines</vt:lpstr>
      <vt:lpstr>The Process</vt:lpstr>
      <vt:lpstr>The Process</vt:lpstr>
      <vt:lpstr>Other Considerations</vt:lpstr>
      <vt:lpstr>Voice Matching for Mixed Arrangements</vt:lpstr>
      <vt:lpstr>Considerations for Riser Formations</vt:lpstr>
      <vt:lpstr>Sample Riser Positions</vt:lpstr>
      <vt:lpstr>Two Row Sections</vt:lpstr>
      <vt:lpstr>Four Row Sections</vt:lpstr>
      <vt:lpstr>Two Row Mixed</vt:lpstr>
      <vt:lpstr>Four Row Mixed</vt:lpstr>
      <vt:lpstr>Contact Information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Singers for Optimal Sound</dc:title>
  <dc:creator>John F Warren</dc:creator>
  <cp:lastModifiedBy>John F Warren</cp:lastModifiedBy>
  <cp:revision>15</cp:revision>
  <dcterms:created xsi:type="dcterms:W3CDTF">2018-05-15T13:23:48Z</dcterms:created>
  <dcterms:modified xsi:type="dcterms:W3CDTF">2018-05-15T15:51:50Z</dcterms:modified>
</cp:coreProperties>
</file>